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58" r:id="rId4"/>
    <p:sldId id="259" r:id="rId5"/>
    <p:sldId id="260" r:id="rId6"/>
    <p:sldId id="262" r:id="rId7"/>
    <p:sldId id="263" r:id="rId8"/>
    <p:sldId id="264" r:id="rId9"/>
    <p:sldId id="261"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03"/>
    <p:restoredTop sz="94541"/>
  </p:normalViewPr>
  <p:slideViewPr>
    <p:cSldViewPr snapToGrid="0">
      <p:cViewPr varScale="1">
        <p:scale>
          <a:sx n="213" d="100"/>
          <a:sy n="213" d="100"/>
        </p:scale>
        <p:origin x="458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A7A9D0E8-E91B-7D47-9EEB-FEF036817B04}" type="datetimeFigureOut">
              <a:rPr lang="en-US" smtClean="0"/>
              <a:t>3/4/25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1BAFCB0-E7CF-3940-BF7F-F1F26B23C581}" type="slidenum">
              <a:rPr lang="en-US" smtClean="0"/>
              <a:t>‹#›</a:t>
            </a:fld>
            <a:endParaRPr lang="en-US"/>
          </a:p>
        </p:txBody>
      </p:sp>
    </p:spTree>
    <p:extLst>
      <p:ext uri="{BB962C8B-B14F-4D97-AF65-F5344CB8AC3E}">
        <p14:creationId xmlns:p14="http://schemas.microsoft.com/office/powerpoint/2010/main" val="412471412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7A9D0E8-E91B-7D47-9EEB-FEF036817B04}" type="datetimeFigureOut">
              <a:rPr lang="en-US" smtClean="0"/>
              <a:t>3/4/25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BAFCB0-E7CF-3940-BF7F-F1F26B23C581}" type="slidenum">
              <a:rPr lang="en-US" smtClean="0"/>
              <a:t>‹#›</a:t>
            </a:fld>
            <a:endParaRPr lang="en-US"/>
          </a:p>
        </p:txBody>
      </p:sp>
    </p:spTree>
    <p:extLst>
      <p:ext uri="{BB962C8B-B14F-4D97-AF65-F5344CB8AC3E}">
        <p14:creationId xmlns:p14="http://schemas.microsoft.com/office/powerpoint/2010/main" val="40801710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7A9D0E8-E91B-7D47-9EEB-FEF036817B04}" type="datetimeFigureOut">
              <a:rPr lang="en-US" smtClean="0"/>
              <a:t>3/4/25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BAFCB0-E7CF-3940-BF7F-F1F26B23C581}" type="slidenum">
              <a:rPr lang="en-US" smtClean="0"/>
              <a:t>‹#›</a:t>
            </a:fld>
            <a:endParaRPr lang="en-US"/>
          </a:p>
        </p:txBody>
      </p:sp>
    </p:spTree>
    <p:extLst>
      <p:ext uri="{BB962C8B-B14F-4D97-AF65-F5344CB8AC3E}">
        <p14:creationId xmlns:p14="http://schemas.microsoft.com/office/powerpoint/2010/main" val="41946827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7A9D0E8-E91B-7D47-9EEB-FEF036817B04}" type="datetimeFigureOut">
              <a:rPr lang="en-US" smtClean="0"/>
              <a:t>3/4/25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1BAFCB0-E7CF-3940-BF7F-F1F26B23C581}" type="slidenum">
              <a:rPr lang="en-US" smtClean="0"/>
              <a:t>‹#›</a:t>
            </a:fld>
            <a:endParaRPr lang="en-US"/>
          </a:p>
        </p:txBody>
      </p:sp>
    </p:spTree>
    <p:extLst>
      <p:ext uri="{BB962C8B-B14F-4D97-AF65-F5344CB8AC3E}">
        <p14:creationId xmlns:p14="http://schemas.microsoft.com/office/powerpoint/2010/main" val="330920647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A7A9D0E8-E91B-7D47-9EEB-FEF036817B04}" type="datetimeFigureOut">
              <a:rPr lang="en-US" smtClean="0"/>
              <a:t>3/4/25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1BAFCB0-E7CF-3940-BF7F-F1F26B23C581}" type="slidenum">
              <a:rPr lang="en-US" smtClean="0"/>
              <a:t>‹#›</a:t>
            </a:fld>
            <a:endParaRPr lang="en-US"/>
          </a:p>
        </p:txBody>
      </p:sp>
    </p:spTree>
    <p:extLst>
      <p:ext uri="{BB962C8B-B14F-4D97-AF65-F5344CB8AC3E}">
        <p14:creationId xmlns:p14="http://schemas.microsoft.com/office/powerpoint/2010/main" val="894437794"/>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7A9D0E8-E91B-7D47-9EEB-FEF036817B04}" type="datetimeFigureOut">
              <a:rPr lang="en-US" smtClean="0"/>
              <a:t>3/4/25</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71BAFCB0-E7CF-3940-BF7F-F1F26B23C581}" type="slidenum">
              <a:rPr lang="en-US" smtClean="0"/>
              <a:t>‹#›</a:t>
            </a:fld>
            <a:endParaRPr lang="en-US"/>
          </a:p>
        </p:txBody>
      </p:sp>
    </p:spTree>
    <p:extLst>
      <p:ext uri="{BB962C8B-B14F-4D97-AF65-F5344CB8AC3E}">
        <p14:creationId xmlns:p14="http://schemas.microsoft.com/office/powerpoint/2010/main" val="38940237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A7A9D0E8-E91B-7D47-9EEB-FEF036817B04}" type="datetimeFigureOut">
              <a:rPr lang="en-US" smtClean="0"/>
              <a:t>3/4/25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1BAFCB0-E7CF-3940-BF7F-F1F26B23C581}"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129394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7A9D0E8-E91B-7D47-9EEB-FEF036817B04}" type="datetimeFigureOut">
              <a:rPr lang="en-US" smtClean="0"/>
              <a:t>3/4/25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1BAFCB0-E7CF-3940-BF7F-F1F26B23C581}" type="slidenum">
              <a:rPr lang="en-US" smtClean="0"/>
              <a:t>‹#›</a:t>
            </a:fld>
            <a:endParaRPr lang="en-US"/>
          </a:p>
        </p:txBody>
      </p:sp>
    </p:spTree>
    <p:extLst>
      <p:ext uri="{BB962C8B-B14F-4D97-AF65-F5344CB8AC3E}">
        <p14:creationId xmlns:p14="http://schemas.microsoft.com/office/powerpoint/2010/main" val="15546504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7A9D0E8-E91B-7D47-9EEB-FEF036817B04}" type="datetimeFigureOut">
              <a:rPr lang="en-US" smtClean="0"/>
              <a:t>3/4/25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1BAFCB0-E7CF-3940-BF7F-F1F26B23C581}" type="slidenum">
              <a:rPr lang="en-US" smtClean="0"/>
              <a:t>‹#›</a:t>
            </a:fld>
            <a:endParaRPr lang="en-US"/>
          </a:p>
        </p:txBody>
      </p:sp>
    </p:spTree>
    <p:extLst>
      <p:ext uri="{BB962C8B-B14F-4D97-AF65-F5344CB8AC3E}">
        <p14:creationId xmlns:p14="http://schemas.microsoft.com/office/powerpoint/2010/main" val="258358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A7A9D0E8-E91B-7D47-9EEB-FEF036817B04}" type="datetimeFigureOut">
              <a:rPr lang="en-US" smtClean="0"/>
              <a:t>3/4/25</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71BAFCB0-E7CF-3940-BF7F-F1F26B23C581}" type="slidenum">
              <a:rPr lang="en-US" smtClean="0"/>
              <a:t>‹#›</a:t>
            </a:fld>
            <a:endParaRPr lang="en-US"/>
          </a:p>
        </p:txBody>
      </p:sp>
    </p:spTree>
    <p:extLst>
      <p:ext uri="{BB962C8B-B14F-4D97-AF65-F5344CB8AC3E}">
        <p14:creationId xmlns:p14="http://schemas.microsoft.com/office/powerpoint/2010/main" val="13813713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A7A9D0E8-E91B-7D47-9EEB-FEF036817B04}" type="datetimeFigureOut">
              <a:rPr lang="en-US" smtClean="0"/>
              <a:t>3/4/25</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0" name="Slide Number Placeholder 9"/>
          <p:cNvSpPr>
            <a:spLocks noGrp="1"/>
          </p:cNvSpPr>
          <p:nvPr>
            <p:ph type="sldNum" sz="quarter" idx="12"/>
          </p:nvPr>
        </p:nvSpPr>
        <p:spPr/>
        <p:txBody>
          <a:bodyPr/>
          <a:lstStyle/>
          <a:p>
            <a:fld id="{71BAFCB0-E7CF-3940-BF7F-F1F26B23C581}" type="slidenum">
              <a:rPr lang="en-US" smtClean="0"/>
              <a:t>‹#›</a:t>
            </a:fld>
            <a:endParaRPr lang="en-US"/>
          </a:p>
        </p:txBody>
      </p:sp>
    </p:spTree>
    <p:extLst>
      <p:ext uri="{BB962C8B-B14F-4D97-AF65-F5344CB8AC3E}">
        <p14:creationId xmlns:p14="http://schemas.microsoft.com/office/powerpoint/2010/main" val="2834262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A7A9D0E8-E91B-7D47-9EEB-FEF036817B04}" type="datetimeFigureOut">
              <a:rPr lang="en-US" smtClean="0"/>
              <a:t>3/4/25</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71BAFCB0-E7CF-3940-BF7F-F1F26B23C581}" type="slidenum">
              <a:rPr lang="en-US" smtClean="0"/>
              <a:t>‹#›</a:t>
            </a:fld>
            <a:endParaRPr lang="en-US"/>
          </a:p>
        </p:txBody>
      </p:sp>
    </p:spTree>
    <p:extLst>
      <p:ext uri="{BB962C8B-B14F-4D97-AF65-F5344CB8AC3E}">
        <p14:creationId xmlns:p14="http://schemas.microsoft.com/office/powerpoint/2010/main" val="173521043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EE988E-5FD1-AAD1-58EB-5EF1650CC868}"/>
              </a:ext>
            </a:extLst>
          </p:cNvPr>
          <p:cNvSpPr>
            <a:spLocks noGrp="1"/>
          </p:cNvSpPr>
          <p:nvPr>
            <p:ph type="ctrTitle"/>
          </p:nvPr>
        </p:nvSpPr>
        <p:spPr/>
        <p:txBody>
          <a:bodyPr>
            <a:normAutofit fontScale="90000"/>
          </a:bodyPr>
          <a:lstStyle/>
          <a:p>
            <a:r>
              <a:rPr lang="en-US" dirty="0"/>
              <a:t>What </a:t>
            </a:r>
            <a:r>
              <a:rPr lang="en-US" dirty="0" err="1"/>
              <a:t>nhl</a:t>
            </a:r>
            <a:r>
              <a:rPr lang="en-US" dirty="0"/>
              <a:t> teams performed the best and worst during the 2010’S?</a:t>
            </a:r>
          </a:p>
        </p:txBody>
      </p:sp>
      <p:sp>
        <p:nvSpPr>
          <p:cNvPr id="3" name="Subtitle 2">
            <a:extLst>
              <a:ext uri="{FF2B5EF4-FFF2-40B4-BE49-F238E27FC236}">
                <a16:creationId xmlns:a16="http://schemas.microsoft.com/office/drawing/2014/main" id="{066C3CD8-40BB-4078-7AF7-948F092E8C63}"/>
              </a:ext>
            </a:extLst>
          </p:cNvPr>
          <p:cNvSpPr>
            <a:spLocks noGrp="1"/>
          </p:cNvSpPr>
          <p:nvPr>
            <p:ph type="subTitle" idx="1"/>
          </p:nvPr>
        </p:nvSpPr>
        <p:spPr/>
        <p:txBody>
          <a:bodyPr/>
          <a:lstStyle/>
          <a:p>
            <a:r>
              <a:rPr lang="en-US" dirty="0"/>
              <a:t>Final Project for SAL 603</a:t>
            </a:r>
          </a:p>
          <a:p>
            <a:r>
              <a:rPr lang="en-US" dirty="0"/>
              <a:t>By Michael Wilson</a:t>
            </a:r>
          </a:p>
        </p:txBody>
      </p:sp>
    </p:spTree>
    <p:extLst>
      <p:ext uri="{BB962C8B-B14F-4D97-AF65-F5344CB8AC3E}">
        <p14:creationId xmlns:p14="http://schemas.microsoft.com/office/powerpoint/2010/main" val="22882968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291AD-5495-4904-0CB9-C5A07F97F969}"/>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6B74982E-BE79-60A3-2F49-1238AF481EFB}"/>
              </a:ext>
            </a:extLst>
          </p:cNvPr>
          <p:cNvSpPr>
            <a:spLocks noGrp="1"/>
          </p:cNvSpPr>
          <p:nvPr>
            <p:ph idx="1"/>
          </p:nvPr>
        </p:nvSpPr>
        <p:spPr/>
        <p:txBody>
          <a:bodyPr/>
          <a:lstStyle/>
          <a:p>
            <a:r>
              <a:rPr lang="en-US" dirty="0"/>
              <a:t>All data came via evolving-</a:t>
            </a:r>
            <a:r>
              <a:rPr lang="en-US" dirty="0" err="1"/>
              <a:t>hockey.com</a:t>
            </a:r>
            <a:endParaRPr lang="en-US" dirty="0"/>
          </a:p>
          <a:p>
            <a:r>
              <a:rPr lang="en-US" dirty="0"/>
              <a:t>Imported data for team standings from 2010-2019</a:t>
            </a:r>
          </a:p>
          <a:p>
            <a:pPr lvl="1"/>
            <a:r>
              <a:rPr lang="en-US" dirty="0"/>
              <a:t>To best judge team points over the decade created a column for pts/82 games played to account for the 48 games during the 2012-13 season</a:t>
            </a:r>
          </a:p>
          <a:p>
            <a:r>
              <a:rPr lang="en-US" dirty="0"/>
              <a:t>Imported underlying numbers for teams from 2010-2019</a:t>
            </a:r>
          </a:p>
          <a:p>
            <a:pPr lvl="1"/>
            <a:r>
              <a:rPr lang="en-US" dirty="0"/>
              <a:t>This included stats like expected goals for, expected goals against, </a:t>
            </a:r>
            <a:r>
              <a:rPr lang="en-US" dirty="0" err="1"/>
              <a:t>corsi</a:t>
            </a:r>
            <a:r>
              <a:rPr lang="en-US" dirty="0"/>
              <a:t> for and </a:t>
            </a:r>
            <a:r>
              <a:rPr lang="en-US" dirty="0" err="1"/>
              <a:t>corsi</a:t>
            </a:r>
            <a:r>
              <a:rPr lang="en-US" dirty="0"/>
              <a:t> against</a:t>
            </a:r>
          </a:p>
        </p:txBody>
      </p:sp>
    </p:spTree>
    <p:extLst>
      <p:ext uri="{BB962C8B-B14F-4D97-AF65-F5344CB8AC3E}">
        <p14:creationId xmlns:p14="http://schemas.microsoft.com/office/powerpoint/2010/main" val="41529725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B2B0A9-9ED6-0F11-C5AF-F3330FF36E1F}"/>
              </a:ext>
            </a:extLst>
          </p:cNvPr>
          <p:cNvSpPr>
            <a:spLocks noGrp="1"/>
          </p:cNvSpPr>
          <p:nvPr>
            <p:ph type="title"/>
          </p:nvPr>
        </p:nvSpPr>
        <p:spPr>
          <a:xfrm>
            <a:off x="804672" y="964692"/>
            <a:ext cx="3066937" cy="1188720"/>
          </a:xfrm>
        </p:spPr>
        <p:txBody>
          <a:bodyPr>
            <a:normAutofit/>
          </a:bodyPr>
          <a:lstStyle/>
          <a:p>
            <a:r>
              <a:rPr lang="en-US" dirty="0"/>
              <a:t>The Best</a:t>
            </a:r>
          </a:p>
        </p:txBody>
      </p:sp>
      <p:sp>
        <p:nvSpPr>
          <p:cNvPr id="9" name="Content Placeholder 8">
            <a:extLst>
              <a:ext uri="{FF2B5EF4-FFF2-40B4-BE49-F238E27FC236}">
                <a16:creationId xmlns:a16="http://schemas.microsoft.com/office/drawing/2014/main" id="{C627F104-E7D0-49AA-0C8F-2142DA8AA4BA}"/>
              </a:ext>
            </a:extLst>
          </p:cNvPr>
          <p:cNvSpPr>
            <a:spLocks noGrp="1"/>
          </p:cNvSpPr>
          <p:nvPr>
            <p:ph idx="1"/>
          </p:nvPr>
        </p:nvSpPr>
        <p:spPr>
          <a:xfrm>
            <a:off x="803244" y="2638044"/>
            <a:ext cx="3063765" cy="3263206"/>
          </a:xfrm>
        </p:spPr>
        <p:txBody>
          <a:bodyPr>
            <a:normAutofit/>
          </a:bodyPr>
          <a:lstStyle/>
          <a:p>
            <a:r>
              <a:rPr lang="en-US" dirty="0"/>
              <a:t>Every team that was in the top 5 in pts/82 games per season won the Stanley Cup at least once</a:t>
            </a:r>
          </a:p>
          <a:p>
            <a:r>
              <a:rPr lang="en-US" dirty="0"/>
              <a:t>The Blackhawks and Penguins each won multiple Stanley Cups during the decade</a:t>
            </a:r>
          </a:p>
        </p:txBody>
      </p:sp>
      <p:sp>
        <p:nvSpPr>
          <p:cNvPr id="12" name="Rectangle 11">
            <a:extLst>
              <a:ext uri="{FF2B5EF4-FFF2-40B4-BE49-F238E27FC236}">
                <a16:creationId xmlns:a16="http://schemas.microsoft.com/office/drawing/2014/main" id="{6515FC82-3453-4CBE-8895-4CCFF33952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4182"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C5FD847B-65C0-4027-8DFC-70CB42451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7802"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black and white table with numbers and letters&#10;&#10;AI-generated content may be incorrect.">
            <a:extLst>
              <a:ext uri="{FF2B5EF4-FFF2-40B4-BE49-F238E27FC236}">
                <a16:creationId xmlns:a16="http://schemas.microsoft.com/office/drawing/2014/main" id="{8F849792-655E-CF3E-4A66-7BC73BD7D1D5}"/>
              </a:ext>
            </a:extLst>
          </p:cNvPr>
          <p:cNvPicPr>
            <a:picLocks noChangeAspect="1"/>
          </p:cNvPicPr>
          <p:nvPr/>
        </p:nvPicPr>
        <p:blipFill>
          <a:blip r:embed="rId2"/>
          <a:stretch>
            <a:fillRect/>
          </a:stretch>
        </p:blipFill>
        <p:spPr>
          <a:xfrm>
            <a:off x="5723113" y="1710045"/>
            <a:ext cx="4700521" cy="3530111"/>
          </a:xfrm>
          <a:prstGeom prst="rect">
            <a:avLst/>
          </a:prstGeom>
        </p:spPr>
      </p:pic>
    </p:spTree>
    <p:extLst>
      <p:ext uri="{BB962C8B-B14F-4D97-AF65-F5344CB8AC3E}">
        <p14:creationId xmlns:p14="http://schemas.microsoft.com/office/powerpoint/2010/main" val="27229454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7C0DAD-AB54-BE13-4D7F-81297299733A}"/>
              </a:ext>
            </a:extLst>
          </p:cNvPr>
          <p:cNvSpPr>
            <a:spLocks noGrp="1"/>
          </p:cNvSpPr>
          <p:nvPr>
            <p:ph type="title"/>
          </p:nvPr>
        </p:nvSpPr>
        <p:spPr>
          <a:xfrm>
            <a:off x="804670" y="978776"/>
            <a:ext cx="3044953" cy="1174991"/>
          </a:xfrm>
        </p:spPr>
        <p:txBody>
          <a:bodyPr>
            <a:normAutofit/>
          </a:bodyPr>
          <a:lstStyle/>
          <a:p>
            <a:r>
              <a:rPr lang="en-US" sz="2000" dirty="0"/>
              <a:t>Bar plot of pts/82 </a:t>
            </a:r>
          </a:p>
        </p:txBody>
      </p:sp>
      <p:sp>
        <p:nvSpPr>
          <p:cNvPr id="16" name="Content Placeholder 8">
            <a:extLst>
              <a:ext uri="{FF2B5EF4-FFF2-40B4-BE49-F238E27FC236}">
                <a16:creationId xmlns:a16="http://schemas.microsoft.com/office/drawing/2014/main" id="{564BE06D-D435-FD22-1A74-902564896A01}"/>
              </a:ext>
            </a:extLst>
          </p:cNvPr>
          <p:cNvSpPr>
            <a:spLocks noGrp="1"/>
          </p:cNvSpPr>
          <p:nvPr>
            <p:ph idx="1"/>
          </p:nvPr>
        </p:nvSpPr>
        <p:spPr>
          <a:xfrm>
            <a:off x="804670" y="2640692"/>
            <a:ext cx="3044952" cy="3255252"/>
          </a:xfrm>
        </p:spPr>
        <p:txBody>
          <a:bodyPr>
            <a:normAutofit/>
          </a:bodyPr>
          <a:lstStyle/>
          <a:p>
            <a:r>
              <a:rPr lang="en-US" sz="1600" dirty="0"/>
              <a:t>Pittsburgh lead the way in total points</a:t>
            </a:r>
          </a:p>
          <a:p>
            <a:r>
              <a:rPr lang="en-US" sz="1600" dirty="0"/>
              <a:t>Buffalo is still trying to find its way back to relevancy</a:t>
            </a:r>
          </a:p>
          <a:p>
            <a:r>
              <a:rPr lang="en-US" sz="1600" dirty="0"/>
              <a:t>Teams like EDM, COL and CAR saw their fortunes change in the next decade</a:t>
            </a:r>
          </a:p>
          <a:p>
            <a:r>
              <a:rPr lang="en-US" sz="1600" dirty="0"/>
              <a:t>Vegas quickly established themselves as a top team in the league</a:t>
            </a:r>
          </a:p>
        </p:txBody>
      </p:sp>
      <p:pic>
        <p:nvPicPr>
          <p:cNvPr id="7" name="Picture 6" descr="A graph of a performance&#10;&#10;AI-generated content may be incorrect.">
            <a:extLst>
              <a:ext uri="{FF2B5EF4-FFF2-40B4-BE49-F238E27FC236}">
                <a16:creationId xmlns:a16="http://schemas.microsoft.com/office/drawing/2014/main" id="{D4B365BB-12B1-6F0F-9577-21FABA2AB9CF}"/>
              </a:ext>
            </a:extLst>
          </p:cNvPr>
          <p:cNvPicPr>
            <a:picLocks noChangeAspect="1"/>
          </p:cNvPicPr>
          <p:nvPr/>
        </p:nvPicPr>
        <p:blipFill>
          <a:blip r:embed="rId2"/>
          <a:stretch>
            <a:fillRect/>
          </a:stretch>
        </p:blipFill>
        <p:spPr>
          <a:xfrm>
            <a:off x="5356369" y="62537"/>
            <a:ext cx="5972020" cy="6635578"/>
          </a:xfrm>
          <a:prstGeom prst="rect">
            <a:avLst/>
          </a:prstGeom>
        </p:spPr>
      </p:pic>
    </p:spTree>
    <p:extLst>
      <p:ext uri="{BB962C8B-B14F-4D97-AF65-F5344CB8AC3E}">
        <p14:creationId xmlns:p14="http://schemas.microsoft.com/office/powerpoint/2010/main" val="358250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80C0B2-D072-EFC5-4008-3F5F13ABE371}"/>
              </a:ext>
            </a:extLst>
          </p:cNvPr>
          <p:cNvSpPr>
            <a:spLocks noGrp="1"/>
          </p:cNvSpPr>
          <p:nvPr>
            <p:ph type="title"/>
          </p:nvPr>
        </p:nvSpPr>
        <p:spPr>
          <a:xfrm>
            <a:off x="8312677" y="964692"/>
            <a:ext cx="3066937" cy="1188720"/>
          </a:xfrm>
        </p:spPr>
        <p:txBody>
          <a:bodyPr>
            <a:normAutofit/>
          </a:bodyPr>
          <a:lstStyle/>
          <a:p>
            <a:r>
              <a:rPr lang="en-US" dirty="0"/>
              <a:t>Goals for/against</a:t>
            </a:r>
          </a:p>
        </p:txBody>
      </p:sp>
      <p:sp>
        <p:nvSpPr>
          <p:cNvPr id="12" name="Rectangle 11">
            <a:extLst>
              <a:ext uri="{FF2B5EF4-FFF2-40B4-BE49-F238E27FC236}">
                <a16:creationId xmlns:a16="http://schemas.microsoft.com/office/drawing/2014/main" id="{A99FE660-E3DF-47E7-962D-66C6F6CE0D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795"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38C29FEE-8E8F-43D5-AD23-EB4060B4D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8415"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graph showing different logos&#10;&#10;AI-generated content may be incorrect.">
            <a:extLst>
              <a:ext uri="{FF2B5EF4-FFF2-40B4-BE49-F238E27FC236}">
                <a16:creationId xmlns:a16="http://schemas.microsoft.com/office/drawing/2014/main" id="{D9805DDA-5EBE-8077-2E97-4B2835D2A27A}"/>
              </a:ext>
            </a:extLst>
          </p:cNvPr>
          <p:cNvPicPr>
            <a:picLocks noChangeAspect="1"/>
          </p:cNvPicPr>
          <p:nvPr/>
        </p:nvPicPr>
        <p:blipFill>
          <a:blip r:embed="rId2"/>
          <a:stretch>
            <a:fillRect/>
          </a:stretch>
        </p:blipFill>
        <p:spPr>
          <a:xfrm>
            <a:off x="178459" y="728843"/>
            <a:ext cx="7826565" cy="5400313"/>
          </a:xfrm>
          <a:prstGeom prst="rect">
            <a:avLst/>
          </a:prstGeom>
        </p:spPr>
      </p:pic>
      <p:sp>
        <p:nvSpPr>
          <p:cNvPr id="9" name="Content Placeholder 8">
            <a:extLst>
              <a:ext uri="{FF2B5EF4-FFF2-40B4-BE49-F238E27FC236}">
                <a16:creationId xmlns:a16="http://schemas.microsoft.com/office/drawing/2014/main" id="{89DE821E-BAD9-04D0-8E8B-54D0E586FD54}"/>
              </a:ext>
            </a:extLst>
          </p:cNvPr>
          <p:cNvSpPr>
            <a:spLocks noGrp="1"/>
          </p:cNvSpPr>
          <p:nvPr>
            <p:ph idx="1"/>
          </p:nvPr>
        </p:nvSpPr>
        <p:spPr>
          <a:xfrm>
            <a:off x="8311249" y="2638044"/>
            <a:ext cx="3063765" cy="3263206"/>
          </a:xfrm>
        </p:spPr>
        <p:txBody>
          <a:bodyPr>
            <a:normAutofit/>
          </a:bodyPr>
          <a:lstStyle/>
          <a:p>
            <a:r>
              <a:rPr lang="en-US" dirty="0"/>
              <a:t>Kings, Bruins and Blues were routinely surrendered the fewest goals each season</a:t>
            </a:r>
          </a:p>
          <a:p>
            <a:r>
              <a:rPr lang="en-US" dirty="0"/>
              <a:t>Penguins and Lightning consistently among the highest scoring teams</a:t>
            </a:r>
          </a:p>
          <a:p>
            <a:r>
              <a:rPr lang="en-US" dirty="0"/>
              <a:t>Devils and </a:t>
            </a:r>
            <a:r>
              <a:rPr lang="en-US" dirty="0" err="1"/>
              <a:t>Sabres</a:t>
            </a:r>
            <a:r>
              <a:rPr lang="en-US" dirty="0"/>
              <a:t> spent the decade trying to learn how to score</a:t>
            </a:r>
          </a:p>
        </p:txBody>
      </p:sp>
    </p:spTree>
    <p:extLst>
      <p:ext uri="{BB962C8B-B14F-4D97-AF65-F5344CB8AC3E}">
        <p14:creationId xmlns:p14="http://schemas.microsoft.com/office/powerpoint/2010/main" val="34077327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202695-E29A-7F27-1530-DD9670709D30}"/>
              </a:ext>
            </a:extLst>
          </p:cNvPr>
          <p:cNvSpPr>
            <a:spLocks noGrp="1"/>
          </p:cNvSpPr>
          <p:nvPr>
            <p:ph type="title"/>
          </p:nvPr>
        </p:nvSpPr>
        <p:spPr>
          <a:xfrm>
            <a:off x="643467" y="643467"/>
            <a:ext cx="3363974" cy="1728044"/>
          </a:xfrm>
          <a:noFill/>
          <a:ln>
            <a:solidFill>
              <a:schemeClr val="bg1"/>
            </a:solidFill>
          </a:ln>
        </p:spPr>
        <p:txBody>
          <a:bodyPr wrap="square">
            <a:normAutofit/>
          </a:bodyPr>
          <a:lstStyle/>
          <a:p>
            <a:r>
              <a:rPr lang="en-US">
                <a:solidFill>
                  <a:schemeClr val="bg1"/>
                </a:solidFill>
              </a:rPr>
              <a:t>xGoals for/against</a:t>
            </a:r>
          </a:p>
        </p:txBody>
      </p:sp>
      <p:sp>
        <p:nvSpPr>
          <p:cNvPr id="9" name="Content Placeholder 8">
            <a:extLst>
              <a:ext uri="{FF2B5EF4-FFF2-40B4-BE49-F238E27FC236}">
                <a16:creationId xmlns:a16="http://schemas.microsoft.com/office/drawing/2014/main" id="{6B36F792-5EBB-4469-B5D3-F4ABBD0DEB16}"/>
              </a:ext>
            </a:extLst>
          </p:cNvPr>
          <p:cNvSpPr>
            <a:spLocks noGrp="1"/>
          </p:cNvSpPr>
          <p:nvPr>
            <p:ph idx="1"/>
          </p:nvPr>
        </p:nvSpPr>
        <p:spPr>
          <a:xfrm>
            <a:off x="643468" y="2638044"/>
            <a:ext cx="3363974" cy="3415622"/>
          </a:xfrm>
        </p:spPr>
        <p:txBody>
          <a:bodyPr>
            <a:normAutofit/>
          </a:bodyPr>
          <a:lstStyle/>
          <a:p>
            <a:r>
              <a:rPr lang="en-US">
                <a:solidFill>
                  <a:schemeClr val="bg1"/>
                </a:solidFill>
              </a:rPr>
              <a:t>Rangers, Islanders and Hurricanes generated a lot of offense but put a lot of stress on their goalies</a:t>
            </a:r>
          </a:p>
          <a:p>
            <a:r>
              <a:rPr lang="en-US">
                <a:solidFill>
                  <a:schemeClr val="bg1"/>
                </a:solidFill>
              </a:rPr>
              <a:t>Sharks were the analytics team of the decade but had no Cup to show for it</a:t>
            </a:r>
          </a:p>
          <a:p>
            <a:r>
              <a:rPr lang="en-US">
                <a:solidFill>
                  <a:schemeClr val="bg1"/>
                </a:solidFill>
              </a:rPr>
              <a:t>Devils and Wild were stellar defensively but struggled to generate offense</a:t>
            </a:r>
          </a:p>
        </p:txBody>
      </p:sp>
      <p:pic>
        <p:nvPicPr>
          <p:cNvPr id="5" name="Content Placeholder 4" descr="A graph showing different logos&#10;&#10;AI-generated content may be incorrect.">
            <a:extLst>
              <a:ext uri="{FF2B5EF4-FFF2-40B4-BE49-F238E27FC236}">
                <a16:creationId xmlns:a16="http://schemas.microsoft.com/office/drawing/2014/main" id="{20719640-2D3A-8691-D94E-A791C0B36F4D}"/>
              </a:ext>
            </a:extLst>
          </p:cNvPr>
          <p:cNvPicPr>
            <a:picLocks noChangeAspect="1"/>
          </p:cNvPicPr>
          <p:nvPr/>
        </p:nvPicPr>
        <p:blipFill>
          <a:blip r:embed="rId2"/>
          <a:stretch>
            <a:fillRect/>
          </a:stretch>
        </p:blipFill>
        <p:spPr>
          <a:xfrm>
            <a:off x="5036506" y="1067234"/>
            <a:ext cx="6821006" cy="4723531"/>
          </a:xfrm>
          <a:prstGeom prst="rect">
            <a:avLst/>
          </a:prstGeom>
        </p:spPr>
      </p:pic>
    </p:spTree>
    <p:extLst>
      <p:ext uri="{BB962C8B-B14F-4D97-AF65-F5344CB8AC3E}">
        <p14:creationId xmlns:p14="http://schemas.microsoft.com/office/powerpoint/2010/main" val="36840836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BDD88-5504-25CD-62CF-65C1313B55E3}"/>
              </a:ext>
            </a:extLst>
          </p:cNvPr>
          <p:cNvSpPr>
            <a:spLocks noGrp="1"/>
          </p:cNvSpPr>
          <p:nvPr>
            <p:ph type="title"/>
          </p:nvPr>
        </p:nvSpPr>
        <p:spPr>
          <a:xfrm>
            <a:off x="804672" y="964692"/>
            <a:ext cx="3066937" cy="1188720"/>
          </a:xfrm>
        </p:spPr>
        <p:txBody>
          <a:bodyPr>
            <a:normAutofit fontScale="90000"/>
          </a:bodyPr>
          <a:lstStyle/>
          <a:p>
            <a:r>
              <a:rPr lang="en-US" dirty="0"/>
              <a:t>Shot Suppression &amp; creation</a:t>
            </a:r>
          </a:p>
        </p:txBody>
      </p:sp>
      <p:sp>
        <p:nvSpPr>
          <p:cNvPr id="11" name="Content Placeholder 10">
            <a:extLst>
              <a:ext uri="{FF2B5EF4-FFF2-40B4-BE49-F238E27FC236}">
                <a16:creationId xmlns:a16="http://schemas.microsoft.com/office/drawing/2014/main" id="{9F4C3D13-964F-208E-0D40-CB8666DBA888}"/>
              </a:ext>
            </a:extLst>
          </p:cNvPr>
          <p:cNvSpPr>
            <a:spLocks noGrp="1"/>
          </p:cNvSpPr>
          <p:nvPr>
            <p:ph idx="1"/>
          </p:nvPr>
        </p:nvSpPr>
        <p:spPr>
          <a:xfrm>
            <a:off x="803244" y="2638044"/>
            <a:ext cx="3063765" cy="3263206"/>
          </a:xfrm>
        </p:spPr>
        <p:txBody>
          <a:bodyPr>
            <a:normAutofit lnSpcReduction="10000"/>
          </a:bodyPr>
          <a:lstStyle/>
          <a:p>
            <a:r>
              <a:rPr lang="en-US" dirty="0"/>
              <a:t>Devils kept anything from happening on the ice, either for them or against them</a:t>
            </a:r>
          </a:p>
          <a:p>
            <a:r>
              <a:rPr lang="en-US" dirty="0"/>
              <a:t>Kings and Bruins were dominant at both ends of the ice</a:t>
            </a:r>
          </a:p>
          <a:p>
            <a:r>
              <a:rPr lang="en-US" dirty="0"/>
              <a:t>Rangers were a Cup contender in the early part of the decade but did not have the underlying numbers to support it</a:t>
            </a:r>
          </a:p>
        </p:txBody>
      </p:sp>
      <p:sp>
        <p:nvSpPr>
          <p:cNvPr id="14" name="Rectangle 13">
            <a:extLst>
              <a:ext uri="{FF2B5EF4-FFF2-40B4-BE49-F238E27FC236}">
                <a16:creationId xmlns:a16="http://schemas.microsoft.com/office/drawing/2014/main" id="{6515FC82-3453-4CBE-8895-4CCFF33952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94182" y="964692"/>
            <a:ext cx="6885432" cy="4936558"/>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C5FD847B-65C0-4027-8DFC-70CB42451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7802" y="1128683"/>
            <a:ext cx="6558192" cy="460857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6" descr="A graph showing different sports logos&#10;&#10;AI-generated content may be incorrect.">
            <a:extLst>
              <a:ext uri="{FF2B5EF4-FFF2-40B4-BE49-F238E27FC236}">
                <a16:creationId xmlns:a16="http://schemas.microsoft.com/office/drawing/2014/main" id="{59E96CBA-B694-3D34-6B98-BE2B83C346EA}"/>
              </a:ext>
            </a:extLst>
          </p:cNvPr>
          <p:cNvPicPr>
            <a:picLocks noChangeAspect="1"/>
          </p:cNvPicPr>
          <p:nvPr/>
        </p:nvPicPr>
        <p:blipFill>
          <a:blip r:embed="rId2"/>
          <a:stretch>
            <a:fillRect/>
          </a:stretch>
        </p:blipFill>
        <p:spPr>
          <a:xfrm>
            <a:off x="4194160" y="750927"/>
            <a:ext cx="7706708" cy="5356145"/>
          </a:xfrm>
          <a:prstGeom prst="rect">
            <a:avLst/>
          </a:prstGeom>
        </p:spPr>
      </p:pic>
    </p:spTree>
    <p:extLst>
      <p:ext uri="{BB962C8B-B14F-4D97-AF65-F5344CB8AC3E}">
        <p14:creationId xmlns:p14="http://schemas.microsoft.com/office/powerpoint/2010/main" val="25190632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7704"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7E0663-BC87-BE19-C1F7-5559FC072EC0}"/>
              </a:ext>
            </a:extLst>
          </p:cNvPr>
          <p:cNvSpPr>
            <a:spLocks noGrp="1"/>
          </p:cNvSpPr>
          <p:nvPr>
            <p:ph type="title"/>
          </p:nvPr>
        </p:nvSpPr>
        <p:spPr>
          <a:xfrm>
            <a:off x="8184559" y="643467"/>
            <a:ext cx="3363974" cy="1728044"/>
          </a:xfrm>
          <a:noFill/>
          <a:ln>
            <a:solidFill>
              <a:schemeClr val="bg1"/>
            </a:solidFill>
          </a:ln>
        </p:spPr>
        <p:txBody>
          <a:bodyPr wrap="square">
            <a:normAutofit/>
          </a:bodyPr>
          <a:lstStyle/>
          <a:p>
            <a:r>
              <a:rPr lang="en-US">
                <a:solidFill>
                  <a:schemeClr val="bg1"/>
                </a:solidFill>
              </a:rPr>
              <a:t>Shooting and Goaltending</a:t>
            </a:r>
          </a:p>
        </p:txBody>
      </p:sp>
      <p:pic>
        <p:nvPicPr>
          <p:cNvPr id="5" name="Content Placeholder 4" descr="A graph showing different logos&#10;&#10;AI-generated content may be incorrect.">
            <a:extLst>
              <a:ext uri="{FF2B5EF4-FFF2-40B4-BE49-F238E27FC236}">
                <a16:creationId xmlns:a16="http://schemas.microsoft.com/office/drawing/2014/main" id="{C3DD6E42-8C96-0D0A-D3EC-4A5DE93E907A}"/>
              </a:ext>
            </a:extLst>
          </p:cNvPr>
          <p:cNvPicPr>
            <a:picLocks noChangeAspect="1"/>
          </p:cNvPicPr>
          <p:nvPr/>
        </p:nvPicPr>
        <p:blipFill>
          <a:blip r:embed="rId2"/>
          <a:stretch>
            <a:fillRect/>
          </a:stretch>
        </p:blipFill>
        <p:spPr>
          <a:xfrm>
            <a:off x="643468" y="1199872"/>
            <a:ext cx="6250769" cy="4297389"/>
          </a:xfrm>
          <a:prstGeom prst="rect">
            <a:avLst/>
          </a:prstGeom>
        </p:spPr>
      </p:pic>
      <p:sp>
        <p:nvSpPr>
          <p:cNvPr id="9" name="Content Placeholder 8">
            <a:extLst>
              <a:ext uri="{FF2B5EF4-FFF2-40B4-BE49-F238E27FC236}">
                <a16:creationId xmlns:a16="http://schemas.microsoft.com/office/drawing/2014/main" id="{EC2F7D53-DAE5-F51C-8BF0-66461E5B208E}"/>
              </a:ext>
            </a:extLst>
          </p:cNvPr>
          <p:cNvSpPr>
            <a:spLocks noGrp="1"/>
          </p:cNvSpPr>
          <p:nvPr>
            <p:ph idx="1"/>
          </p:nvPr>
        </p:nvSpPr>
        <p:spPr>
          <a:xfrm>
            <a:off x="8184558" y="2638044"/>
            <a:ext cx="3363974" cy="3415622"/>
          </a:xfrm>
        </p:spPr>
        <p:txBody>
          <a:bodyPr>
            <a:normAutofit/>
          </a:bodyPr>
          <a:lstStyle/>
          <a:p>
            <a:r>
              <a:rPr lang="en-US" dirty="0">
                <a:solidFill>
                  <a:schemeClr val="bg1"/>
                </a:solidFill>
              </a:rPr>
              <a:t>Bruins, Capitals and Rangers saw supreme goaltending that earned Vezina trophies</a:t>
            </a:r>
          </a:p>
          <a:p>
            <a:r>
              <a:rPr lang="en-US" dirty="0">
                <a:solidFill>
                  <a:schemeClr val="bg1"/>
                </a:solidFill>
              </a:rPr>
              <a:t>Lightning displayed league best finishing talent</a:t>
            </a:r>
          </a:p>
          <a:p>
            <a:r>
              <a:rPr lang="en-US" dirty="0">
                <a:solidFill>
                  <a:schemeClr val="bg1"/>
                </a:solidFill>
              </a:rPr>
              <a:t>Flames and Oilers worst goaltending of the decade</a:t>
            </a:r>
          </a:p>
          <a:p>
            <a:endParaRPr lang="en-US" dirty="0">
              <a:solidFill>
                <a:schemeClr val="bg1"/>
              </a:solidFill>
            </a:endParaRPr>
          </a:p>
        </p:txBody>
      </p:sp>
    </p:spTree>
    <p:extLst>
      <p:ext uri="{BB962C8B-B14F-4D97-AF65-F5344CB8AC3E}">
        <p14:creationId xmlns:p14="http://schemas.microsoft.com/office/powerpoint/2010/main" val="32725245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Picture 6" descr="Ice hockey puck hitting the net as snow flies">
            <a:extLst>
              <a:ext uri="{FF2B5EF4-FFF2-40B4-BE49-F238E27FC236}">
                <a16:creationId xmlns:a16="http://schemas.microsoft.com/office/drawing/2014/main" id="{AC1A8819-A8AC-3145-29C0-D4A736CA9DFC}"/>
              </a:ext>
            </a:extLst>
          </p:cNvPr>
          <p:cNvPicPr>
            <a:picLocks noChangeAspect="1"/>
          </p:cNvPicPr>
          <p:nvPr/>
        </p:nvPicPr>
        <p:blipFill>
          <a:blip r:embed="rId2"/>
          <a:srcRect l="5080" r="21554" b="-1"/>
          <a:stretch/>
        </p:blipFill>
        <p:spPr>
          <a:xfrm>
            <a:off x="20" y="10"/>
            <a:ext cx="7537684" cy="6857990"/>
          </a:xfrm>
          <a:prstGeom prst="rect">
            <a:avLst/>
          </a:prstGeom>
        </p:spPr>
      </p:pic>
      <p:sp>
        <p:nvSpPr>
          <p:cNvPr id="2" name="Title 1">
            <a:extLst>
              <a:ext uri="{FF2B5EF4-FFF2-40B4-BE49-F238E27FC236}">
                <a16:creationId xmlns:a16="http://schemas.microsoft.com/office/drawing/2014/main" id="{94EE60FA-A680-71CC-1CF0-595342DFFF68}"/>
              </a:ext>
            </a:extLst>
          </p:cNvPr>
          <p:cNvSpPr>
            <a:spLocks noGrp="1"/>
          </p:cNvSpPr>
          <p:nvPr>
            <p:ph type="title"/>
          </p:nvPr>
        </p:nvSpPr>
        <p:spPr>
          <a:xfrm>
            <a:off x="804672" y="2844368"/>
            <a:ext cx="5928360" cy="1188720"/>
          </a:xfrm>
          <a:solidFill>
            <a:schemeClr val="bg1">
              <a:alpha val="80000"/>
            </a:schemeClr>
          </a:solidFill>
          <a:ln>
            <a:solidFill>
              <a:schemeClr val="tx1">
                <a:lumMod val="75000"/>
                <a:lumOff val="25000"/>
              </a:schemeClr>
            </a:solidFill>
          </a:ln>
        </p:spPr>
        <p:txBody>
          <a:bodyPr>
            <a:normAutofit/>
          </a:bodyPr>
          <a:lstStyle/>
          <a:p>
            <a:r>
              <a:rPr lang="en-US">
                <a:solidFill>
                  <a:schemeClr val="tx1">
                    <a:lumMod val="85000"/>
                    <a:lumOff val="15000"/>
                  </a:schemeClr>
                </a:solidFill>
              </a:rPr>
              <a:t>Conclusion</a:t>
            </a:r>
          </a:p>
        </p:txBody>
      </p:sp>
      <p:sp>
        <p:nvSpPr>
          <p:cNvPr id="9" name="Rectangle 8">
            <a:extLst>
              <a:ext uri="{FF2B5EF4-FFF2-40B4-BE49-F238E27FC236}">
                <a16:creationId xmlns:a16="http://schemas.microsoft.com/office/drawing/2014/main" id="{68D8C857-9447-4941-8520-9A44A926F4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7704" y="6740"/>
            <a:ext cx="465429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B12E92B-817F-95A4-8B23-E636E7DED525}"/>
              </a:ext>
            </a:extLst>
          </p:cNvPr>
          <p:cNvSpPr>
            <a:spLocks noGrp="1"/>
          </p:cNvSpPr>
          <p:nvPr>
            <p:ph idx="1"/>
          </p:nvPr>
        </p:nvSpPr>
        <p:spPr>
          <a:xfrm>
            <a:off x="8242273" y="973600"/>
            <a:ext cx="3374136" cy="4924280"/>
          </a:xfrm>
        </p:spPr>
        <p:txBody>
          <a:bodyPr anchor="ctr">
            <a:normAutofit/>
          </a:bodyPr>
          <a:lstStyle/>
          <a:p>
            <a:r>
              <a:rPr lang="en-US" dirty="0">
                <a:solidFill>
                  <a:srgbClr val="FFFFFF"/>
                </a:solidFill>
              </a:rPr>
              <a:t>The 2010s saw great success for teams like the Penguins, Bruins and Capitals who carried that success into the early part of the 2020s</a:t>
            </a:r>
          </a:p>
          <a:p>
            <a:r>
              <a:rPr lang="en-US" dirty="0">
                <a:solidFill>
                  <a:srgbClr val="FFFFFF"/>
                </a:solidFill>
              </a:rPr>
              <a:t>Teams that spent the decade at the bottom of the league like the Oilers, Avalanche and Panthers saw their fortunes turn in the next decade with the Panthers and Avalanche each winning the Stanley Cup</a:t>
            </a:r>
          </a:p>
          <a:p>
            <a:r>
              <a:rPr lang="en-US" dirty="0">
                <a:solidFill>
                  <a:srgbClr val="FFFFFF"/>
                </a:solidFill>
              </a:rPr>
              <a:t>The </a:t>
            </a:r>
            <a:r>
              <a:rPr lang="en-US" dirty="0" err="1">
                <a:solidFill>
                  <a:srgbClr val="FFFFFF"/>
                </a:solidFill>
              </a:rPr>
              <a:t>Sabres</a:t>
            </a:r>
            <a:r>
              <a:rPr lang="en-US" dirty="0">
                <a:solidFill>
                  <a:srgbClr val="FFFFFF"/>
                </a:solidFill>
              </a:rPr>
              <a:t> have yet to be able to climb their way out of the basement of the league</a:t>
            </a:r>
          </a:p>
        </p:txBody>
      </p:sp>
    </p:spTree>
    <p:extLst>
      <p:ext uri="{BB962C8B-B14F-4D97-AF65-F5344CB8AC3E}">
        <p14:creationId xmlns:p14="http://schemas.microsoft.com/office/powerpoint/2010/main" val="1367151622"/>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Parcel</Template>
  <TotalTime>3196</TotalTime>
  <Words>421</Words>
  <Application>Microsoft Macintosh PowerPoint</Application>
  <PresentationFormat>Widescreen</PresentationFormat>
  <Paragraphs>37</Paragraphs>
  <Slides>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Gill Sans MT</vt:lpstr>
      <vt:lpstr>Parcel</vt:lpstr>
      <vt:lpstr>What nhl teams performed the best and worst during the 2010’S?</vt:lpstr>
      <vt:lpstr>data</vt:lpstr>
      <vt:lpstr>The Best</vt:lpstr>
      <vt:lpstr>Bar plot of pts/82 </vt:lpstr>
      <vt:lpstr>Goals for/against</vt:lpstr>
      <vt:lpstr>xGoals for/against</vt:lpstr>
      <vt:lpstr>Shot Suppression &amp; creation</vt:lpstr>
      <vt:lpstr>Shooting and Goaltending</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Michael Wilson</dc:creator>
  <cp:lastModifiedBy>Michael Wilson</cp:lastModifiedBy>
  <cp:revision>10</cp:revision>
  <dcterms:created xsi:type="dcterms:W3CDTF">2025-03-04T20:29:50Z</dcterms:created>
  <dcterms:modified xsi:type="dcterms:W3CDTF">2025-03-07T01:46:05Z</dcterms:modified>
</cp:coreProperties>
</file>

<file path=docProps/thumbnail.jpeg>
</file>